
<file path=[Content_Types].xml><?xml version="1.0" encoding="utf-8"?>
<Types xmlns="http://schemas.openxmlformats.org/package/2006/content-types">
  <Default Extension="mp3" ContentType="audio/mpeg"/>
  <Default Extension="png" ContentType="image/png"/>
  <Default Extension="jfif" ContentType="image/jpe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7" r:id="rId3"/>
    <p:sldId id="262" r:id="rId4"/>
    <p:sldId id="257" r:id="rId5"/>
    <p:sldId id="258" r:id="rId6"/>
    <p:sldId id="259" r:id="rId7"/>
    <p:sldId id="263" r:id="rId8"/>
    <p:sldId id="264" r:id="rId9"/>
    <p:sldId id="260" r:id="rId10"/>
    <p:sldId id="261"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audio1.wav>
</file>

<file path=ppt/media/image1.png>
</file>

<file path=ppt/media/image2.png>
</file>

<file path=ppt/media/image3.png>
</file>

<file path=ppt/media/image4.png>
</file>

<file path=ppt/media/image5.png>
</file>

<file path=ppt/media/image6.jfif>
</file>

<file path=ppt/media/image7.jfif>
</file>

<file path=ppt/media/media1.mp3>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2B13956-CC36-4780-BE8B-1D2B2BC1114D}" type="datetimeFigureOut">
              <a:rPr lang="en-IN" smtClean="0"/>
              <a:t>07-08-2021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1495250234"/>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B13956-CC36-4780-BE8B-1D2B2BC1114D}" type="datetimeFigureOut">
              <a:rPr lang="en-IN" smtClean="0"/>
              <a:t>07-08-2021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1541915178"/>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B13956-CC36-4780-BE8B-1D2B2BC1114D}" type="datetimeFigureOut">
              <a:rPr lang="en-IN" smtClean="0"/>
              <a:t>07-08-2021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998291-AFFC-42B7-AD29-303F3CA4B30D}"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19528799"/>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B13956-CC36-4780-BE8B-1D2B2BC1114D}" type="datetimeFigureOut">
              <a:rPr lang="en-IN" smtClean="0"/>
              <a:t>07-08-2021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17115220"/>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B13956-CC36-4780-BE8B-1D2B2BC1114D}" type="datetimeFigureOut">
              <a:rPr lang="en-IN" smtClean="0"/>
              <a:t>07-08-2021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998291-AFFC-42B7-AD29-303F3CA4B30D}"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65961917"/>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B13956-CC36-4780-BE8B-1D2B2BC1114D}" type="datetimeFigureOut">
              <a:rPr lang="en-IN" smtClean="0"/>
              <a:t>07-08-2021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4139938505"/>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2B13956-CC36-4780-BE8B-1D2B2BC1114D}" type="datetimeFigureOut">
              <a:rPr lang="en-IN" smtClean="0"/>
              <a:t>07-08-2021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2460290696"/>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2B13956-CC36-4780-BE8B-1D2B2BC1114D}" type="datetimeFigureOut">
              <a:rPr lang="en-IN" smtClean="0"/>
              <a:t>07-08-2021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3257103469"/>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2B13956-CC36-4780-BE8B-1D2B2BC1114D}" type="datetimeFigureOut">
              <a:rPr lang="en-IN" smtClean="0"/>
              <a:t>07-08-2021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2329487974"/>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B13956-CC36-4780-BE8B-1D2B2BC1114D}" type="datetimeFigureOut">
              <a:rPr lang="en-IN" smtClean="0"/>
              <a:t>07-08-2021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1014089284"/>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2B13956-CC36-4780-BE8B-1D2B2BC1114D}" type="datetimeFigureOut">
              <a:rPr lang="en-IN" smtClean="0"/>
              <a:t>07-08-2021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3512259901"/>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2B13956-CC36-4780-BE8B-1D2B2BC1114D}" type="datetimeFigureOut">
              <a:rPr lang="en-IN" smtClean="0"/>
              <a:t>07-08-2021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1083548894"/>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2B13956-CC36-4780-BE8B-1D2B2BC1114D}" type="datetimeFigureOut">
              <a:rPr lang="en-IN" smtClean="0"/>
              <a:t>07-08-2021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2504641847"/>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B13956-CC36-4780-BE8B-1D2B2BC1114D}" type="datetimeFigureOut">
              <a:rPr lang="en-IN" smtClean="0"/>
              <a:t>07-08-2021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992229701"/>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B13956-CC36-4780-BE8B-1D2B2BC1114D}" type="datetimeFigureOut">
              <a:rPr lang="en-IN" smtClean="0"/>
              <a:t>07-08-2021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683923296"/>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B13956-CC36-4780-BE8B-1D2B2BC1114D}" type="datetimeFigureOut">
              <a:rPr lang="en-IN" smtClean="0"/>
              <a:t>07-08-2021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998291-AFFC-42B7-AD29-303F3CA4B30D}" type="slidenum">
              <a:rPr lang="en-IN" smtClean="0"/>
              <a:t>‹#›</a:t>
            </a:fld>
            <a:endParaRPr lang="en-IN"/>
          </a:p>
        </p:txBody>
      </p:sp>
    </p:spTree>
    <p:extLst>
      <p:ext uri="{BB962C8B-B14F-4D97-AF65-F5344CB8AC3E}">
        <p14:creationId xmlns:p14="http://schemas.microsoft.com/office/powerpoint/2010/main" val="2725321376"/>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1" name="breeze.wav"/>
          </p:stSnd>
        </p:sndAc>
      </p:transition>
    </mc:Choice>
    <mc:Fallback>
      <p:transition spd="slow" advTm="1000">
        <p:sndAc>
          <p:stSnd>
            <p:snd r:embed="rId1" name="breeze.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audio" Target="../media/audio1.wav"/><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2B13956-CC36-4780-BE8B-1D2B2BC1114D}" type="datetimeFigureOut">
              <a:rPr lang="en-IN" smtClean="0"/>
              <a:t>07-08-2021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F998291-AFFC-42B7-AD29-303F3CA4B30D}" type="slidenum">
              <a:rPr lang="en-IN" smtClean="0"/>
              <a:t>‹#›</a:t>
            </a:fld>
            <a:endParaRPr lang="en-IN"/>
          </a:p>
        </p:txBody>
      </p:sp>
    </p:spTree>
    <p:extLst>
      <p:ext uri="{BB962C8B-B14F-4D97-AF65-F5344CB8AC3E}">
        <p14:creationId xmlns:p14="http://schemas.microsoft.com/office/powerpoint/2010/main" val="334452450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mc:AlternateContent xmlns:mc="http://schemas.openxmlformats.org/markup-compatibility/2006">
    <mc:Choice xmlns:p14="http://schemas.microsoft.com/office/powerpoint/2010/main" Requires="p14">
      <p:transition spd="slow" p14:dur="2000" advTm="1000">
        <p:sndAc>
          <p:stSnd>
            <p:snd r:embed="rId18" name="breeze.wav"/>
          </p:stSnd>
        </p:sndAc>
      </p:transition>
    </mc:Choice>
    <mc:Fallback>
      <p:transition spd="slow" advTm="1000">
        <p:sndAc>
          <p:stSnd>
            <p:snd r:embed="rId18" name="breeze.wav"/>
          </p:stSnd>
        </p:sndAc>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audio" Target="../media/audio1.wav"/></Relationships>
</file>

<file path=ppt/slides/_rels/slide10.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jfif"/><Relationship Id="rId2" Type="http://schemas.openxmlformats.org/officeDocument/2006/relationships/audio" Target="../media/audio1.wav"/><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9854" y="2021983"/>
            <a:ext cx="8487178" cy="2279562"/>
          </a:xfrm>
        </p:spPr>
        <p:txBody>
          <a:bodyPr>
            <a:normAutofit fontScale="90000"/>
          </a:bodyPr>
          <a:lstStyle/>
          <a:p>
            <a:pPr algn="l"/>
            <a:r>
              <a:rPr lang="en-IN" dirty="0" smtClean="0"/>
              <a:t>Marketing Plan: Social Media for The Sparks Foundation (TSF) #task1  </a:t>
            </a:r>
            <a:endParaRPr lang="en-IN" dirty="0"/>
          </a:p>
        </p:txBody>
      </p:sp>
      <p:sp>
        <p:nvSpPr>
          <p:cNvPr id="4" name="Subtitle 3"/>
          <p:cNvSpPr>
            <a:spLocks noGrp="1"/>
          </p:cNvSpPr>
          <p:nvPr>
            <p:ph type="subTitle" idx="1"/>
          </p:nvPr>
        </p:nvSpPr>
        <p:spPr>
          <a:xfrm>
            <a:off x="1764405" y="5009880"/>
            <a:ext cx="7662929" cy="1171978"/>
          </a:xfrm>
        </p:spPr>
        <p:txBody>
          <a:bodyPr>
            <a:normAutofit/>
          </a:bodyPr>
          <a:lstStyle/>
          <a:p>
            <a:r>
              <a:rPr lang="en-IN" sz="2800" dirty="0" smtClean="0">
                <a:solidFill>
                  <a:schemeClr val="accent1"/>
                </a:solidFill>
              </a:rPr>
              <a:t>By Shweta Kumari</a:t>
            </a:r>
            <a:endParaRPr lang="en-IN" sz="2800" dirty="0">
              <a:solidFill>
                <a:schemeClr val="accent1"/>
              </a:solidFill>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16732" y="4443213"/>
            <a:ext cx="1953295" cy="1953295"/>
          </a:xfrm>
          <a:prstGeom prst="rect">
            <a:avLst/>
          </a:prstGeom>
        </p:spPr>
      </p:pic>
      <p:pic>
        <p:nvPicPr>
          <p:cNvPr id="5" name="chilled-acoustic-indie-folk-instrumental-background-music-for-videos-57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288916083"/>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4" name="breeze.wav"/>
          </p:stSnd>
        </p:sndAc>
      </p:transition>
    </mc:Choice>
    <mc:Fallback>
      <p:transition spd="slow" advTm="1000">
        <p:sndAc>
          <p:stSnd>
            <p:snd r:embed="rId4" name="breeze.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numSld="999" showWhenStopped="0">
                <p:cTn id="7" repeatCount="indefinite"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4496" y="281987"/>
            <a:ext cx="6096000" cy="1077218"/>
          </a:xfrm>
          <a:prstGeom prst="rect">
            <a:avLst/>
          </a:prstGeom>
        </p:spPr>
        <p:txBody>
          <a:bodyPr>
            <a:spAutoFit/>
          </a:bodyPr>
          <a:lstStyle/>
          <a:p>
            <a:endParaRPr lang="en-IN" sz="2800" dirty="0"/>
          </a:p>
          <a:p>
            <a:r>
              <a:rPr lang="en-IN" dirty="0"/>
              <a:t/>
            </a:r>
            <a:br>
              <a:rPr lang="en-IN" dirty="0"/>
            </a:br>
            <a:endParaRPr lang="en-IN" dirty="0"/>
          </a:p>
        </p:txBody>
      </p:sp>
      <p:sp>
        <p:nvSpPr>
          <p:cNvPr id="4" name="Rectangle 3"/>
          <p:cNvSpPr/>
          <p:nvPr/>
        </p:nvSpPr>
        <p:spPr>
          <a:xfrm>
            <a:off x="444073" y="820596"/>
            <a:ext cx="8674169" cy="523220"/>
          </a:xfrm>
          <a:prstGeom prst="rect">
            <a:avLst/>
          </a:prstGeom>
        </p:spPr>
        <p:txBody>
          <a:bodyPr wrap="none">
            <a:spAutoFit/>
          </a:bodyPr>
          <a:lstStyle/>
          <a:p>
            <a:r>
              <a:rPr lang="en-US" sz="2800" b="1" dirty="0">
                <a:solidFill>
                  <a:srgbClr val="111111"/>
                </a:solidFill>
                <a:latin typeface="Arial" panose="020B0604020202020204" pitchFamily="34" charset="0"/>
              </a:rPr>
              <a:t>Step 6: Invest in a social media management tool.</a:t>
            </a:r>
            <a:endParaRPr lang="en-IN" sz="2800" dirty="0"/>
          </a:p>
        </p:txBody>
      </p:sp>
      <p:sp>
        <p:nvSpPr>
          <p:cNvPr id="5" name="Rectangle 4"/>
          <p:cNvSpPr/>
          <p:nvPr/>
        </p:nvSpPr>
        <p:spPr>
          <a:xfrm>
            <a:off x="509416" y="2049850"/>
            <a:ext cx="8543482" cy="2062103"/>
          </a:xfrm>
          <a:prstGeom prst="rect">
            <a:avLst/>
          </a:prstGeom>
        </p:spPr>
        <p:txBody>
          <a:bodyPr wrap="square">
            <a:spAutoFit/>
          </a:bodyPr>
          <a:lstStyle/>
          <a:p>
            <a:r>
              <a:rPr lang="en-US" sz="2400" dirty="0">
                <a:solidFill>
                  <a:srgbClr val="111111"/>
                </a:solidFill>
              </a:rPr>
              <a:t>When it comes to social media, a social media management tool can help you scale your efforts </a:t>
            </a:r>
            <a:r>
              <a:rPr lang="en-US" sz="2400" dirty="0" smtClean="0">
                <a:solidFill>
                  <a:srgbClr val="111111"/>
                </a:solidFill>
              </a:rPr>
              <a:t>effortlessly</a:t>
            </a:r>
          </a:p>
          <a:p>
            <a:r>
              <a:rPr lang="en-US" sz="2400" dirty="0" smtClean="0">
                <a:solidFill>
                  <a:srgbClr val="111111"/>
                </a:solidFill>
              </a:rPr>
              <a:t>.</a:t>
            </a:r>
            <a:endParaRPr lang="en-US" sz="2400" dirty="0"/>
          </a:p>
          <a:p>
            <a:r>
              <a:rPr lang="en-US" sz="2800" dirty="0"/>
              <a:t/>
            </a:r>
            <a:br>
              <a:rPr lang="en-US" sz="2800" dirty="0"/>
            </a:br>
            <a:r>
              <a:rPr lang="en-US" sz="2800" b="1" dirty="0"/>
              <a:t>Step 7: Track, analyze and optimize.</a:t>
            </a:r>
            <a:endParaRPr lang="en-IN" sz="2800" b="1" dirty="0"/>
          </a:p>
        </p:txBody>
      </p:sp>
      <p:sp>
        <p:nvSpPr>
          <p:cNvPr id="8" name="Rectangle 7"/>
          <p:cNvSpPr/>
          <p:nvPr/>
        </p:nvSpPr>
        <p:spPr>
          <a:xfrm>
            <a:off x="669703" y="4572000"/>
            <a:ext cx="8834906" cy="1754326"/>
          </a:xfrm>
          <a:prstGeom prst="rect">
            <a:avLst/>
          </a:prstGeom>
        </p:spPr>
        <p:txBody>
          <a:bodyPr wrap="square">
            <a:spAutoFit/>
          </a:bodyPr>
          <a:lstStyle/>
          <a:p>
            <a:r>
              <a:rPr lang="en-US" sz="2400" dirty="0">
                <a:solidFill>
                  <a:srgbClr val="111111"/>
                </a:solidFill>
              </a:rPr>
              <a:t>This is perhaps the most important step when it comes to social media success. It may sound simple, but tracking results, analyzing data and optimizing are crucial.</a:t>
            </a:r>
            <a:endParaRPr lang="en-US" sz="2400" dirty="0"/>
          </a:p>
          <a:p>
            <a:r>
              <a:rPr lang="en-US" dirty="0"/>
              <a:t/>
            </a:r>
            <a:br>
              <a:rPr lang="en-US" dirty="0"/>
            </a:br>
            <a:endParaRPr lang="en-IN" dirty="0"/>
          </a:p>
        </p:txBody>
      </p:sp>
    </p:spTree>
    <p:extLst>
      <p:ext uri="{BB962C8B-B14F-4D97-AF65-F5344CB8AC3E}">
        <p14:creationId xmlns:p14="http://schemas.microsoft.com/office/powerpoint/2010/main" val="1500624260"/>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2" name="breeze.wav"/>
          </p:stSnd>
        </p:sndAc>
      </p:transition>
    </mc:Choice>
    <mc:Fallback>
      <p:transition spd="slow" advTm="1000">
        <p:sndAc>
          <p:stSnd>
            <p:snd r:embed="rId2" name="breeze.wav"/>
          </p:stSnd>
        </p:sndAc>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                     </a:t>
            </a:r>
            <a:r>
              <a:rPr lang="en-IN" sz="4400" u="sng" dirty="0" smtClean="0"/>
              <a:t>Conclusion:</a:t>
            </a:r>
            <a:endParaRPr lang="en-IN" sz="4400" dirty="0"/>
          </a:p>
        </p:txBody>
      </p:sp>
      <p:sp>
        <p:nvSpPr>
          <p:cNvPr id="3" name="Content Placeholder 2"/>
          <p:cNvSpPr>
            <a:spLocks noGrp="1"/>
          </p:cNvSpPr>
          <p:nvPr>
            <p:ph idx="1"/>
          </p:nvPr>
        </p:nvSpPr>
        <p:spPr>
          <a:xfrm>
            <a:off x="1231126" y="2353772"/>
            <a:ext cx="8596668" cy="3880773"/>
          </a:xfrm>
        </p:spPr>
        <p:txBody>
          <a:bodyPr>
            <a:normAutofit/>
          </a:bodyPr>
          <a:lstStyle/>
          <a:p>
            <a:r>
              <a:rPr lang="en-IN" sz="2000" dirty="0" smtClean="0"/>
              <a:t>One of the major benefits of DIGITAL MARKETING is that it is highly trackable, that is we can know form where the traffic is coming from to our website and which marketing platform is the most effective.</a:t>
            </a:r>
          </a:p>
          <a:p>
            <a:r>
              <a:rPr lang="en-IN" sz="2000" dirty="0" smtClean="0"/>
              <a:t>If we notice the most of our website visitors are coming through facebook links we can focus more on post regular contents on facebook some goes with other platforms and website. Most used tools is Google Analytics which will help us find exactly which keyboard is bringing visitors on our website and help us optimize our site so that we attract more traffic to our website.</a:t>
            </a:r>
            <a:endParaRPr lang="en-IN" sz="20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7794" y="4695825"/>
            <a:ext cx="2114550" cy="2162175"/>
          </a:xfrm>
          <a:prstGeom prst="rect">
            <a:avLst/>
          </a:prstGeom>
        </p:spPr>
      </p:pic>
    </p:spTree>
    <p:extLst>
      <p:ext uri="{BB962C8B-B14F-4D97-AF65-F5344CB8AC3E}">
        <p14:creationId xmlns:p14="http://schemas.microsoft.com/office/powerpoint/2010/main" val="160181772"/>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2" name="breeze.wav"/>
          </p:stSnd>
        </p:sndAc>
      </p:transition>
    </mc:Choice>
    <mc:Fallback>
      <p:transition spd="slow" advTm="1000">
        <p:sndAc>
          <p:stSnd>
            <p:snd r:embed="rId2" name="breeze.wav"/>
          </p:stSnd>
        </p:sndAc>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756079" y="2047739"/>
            <a:ext cx="7237926" cy="2123658"/>
          </a:xfrm>
          <a:prstGeom prst="rect">
            <a:avLst/>
          </a:prstGeom>
          <a:noFill/>
        </p:spPr>
        <p:txBody>
          <a:bodyPr wrap="square" rtlCol="0">
            <a:spAutoFit/>
          </a:bodyPr>
          <a:lstStyle/>
          <a:p>
            <a:r>
              <a:rPr lang="en-IN" dirty="0" smtClean="0"/>
              <a:t> </a:t>
            </a:r>
            <a:r>
              <a:rPr lang="en-IN" sz="6600" dirty="0" smtClean="0">
                <a:solidFill>
                  <a:schemeClr val="accent1"/>
                </a:solidFill>
              </a:rPr>
              <a:t>THANK</a:t>
            </a:r>
          </a:p>
          <a:p>
            <a:r>
              <a:rPr lang="en-IN" dirty="0">
                <a:solidFill>
                  <a:schemeClr val="accent1"/>
                </a:solidFill>
              </a:rPr>
              <a:t> </a:t>
            </a:r>
            <a:r>
              <a:rPr lang="en-IN" dirty="0" smtClean="0">
                <a:solidFill>
                  <a:schemeClr val="accent1"/>
                </a:solidFill>
              </a:rPr>
              <a:t>             </a:t>
            </a:r>
            <a:r>
              <a:rPr lang="en-IN" sz="6600" dirty="0">
                <a:solidFill>
                  <a:schemeClr val="accent1"/>
                </a:solidFill>
              </a:rPr>
              <a:t> </a:t>
            </a:r>
            <a:r>
              <a:rPr lang="en-IN" sz="6600" dirty="0" smtClean="0">
                <a:solidFill>
                  <a:schemeClr val="accent1"/>
                </a:solidFill>
              </a:rPr>
              <a:t>       YOU….</a:t>
            </a:r>
            <a:endParaRPr lang="en-IN" sz="6600" dirty="0">
              <a:solidFill>
                <a:schemeClr val="accent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29887" y="4524241"/>
            <a:ext cx="1902317" cy="1902317"/>
          </a:xfrm>
          <a:prstGeom prst="rect">
            <a:avLst/>
          </a:prstGeom>
        </p:spPr>
      </p:pic>
    </p:spTree>
    <p:extLst>
      <p:ext uri="{BB962C8B-B14F-4D97-AF65-F5344CB8AC3E}">
        <p14:creationId xmlns:p14="http://schemas.microsoft.com/office/powerpoint/2010/main" val="1447904086"/>
      </p:ext>
    </p:extLst>
  </p:cSld>
  <p:clrMapOvr>
    <a:masterClrMapping/>
  </p:clrMapOvr>
  <mc:AlternateContent xmlns:mc="http://schemas.openxmlformats.org/markup-compatibility/2006">
    <mc:Choice xmlns:p14="http://schemas.microsoft.com/office/powerpoint/2010/main" Requires="p14">
      <p:transition p14:dur="10" advTm="1000">
        <p:sndAc>
          <p:endSnd/>
        </p:sndAc>
      </p:transition>
    </mc:Choice>
    <mc:Fallback>
      <p:transition advTm="1000">
        <p:sndAc>
          <p:endSnd/>
        </p:sndAc>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Sparks Foundation</a:t>
            </a:r>
            <a:endParaRPr lang="en-IN" dirty="0"/>
          </a:p>
        </p:txBody>
      </p:sp>
      <p:sp>
        <p:nvSpPr>
          <p:cNvPr id="3" name="Content Placeholder 2"/>
          <p:cNvSpPr>
            <a:spLocks noGrp="1"/>
          </p:cNvSpPr>
          <p:nvPr>
            <p:ph idx="1"/>
          </p:nvPr>
        </p:nvSpPr>
        <p:spPr>
          <a:xfrm>
            <a:off x="677334" y="2160590"/>
            <a:ext cx="8596668" cy="2153834"/>
          </a:xfrm>
        </p:spPr>
        <p:txBody>
          <a:bodyPr>
            <a:noAutofit/>
          </a:bodyPr>
          <a:lstStyle/>
          <a:p>
            <a:r>
              <a:rPr lang="en-US" sz="2400" dirty="0" smtClean="0"/>
              <a:t>The </a:t>
            </a:r>
            <a:r>
              <a:rPr lang="en-US" sz="2400" dirty="0"/>
              <a:t>Sparks Foundation is a non-profit startup company which was formed in </a:t>
            </a:r>
            <a:r>
              <a:rPr lang="en-US" sz="2400" dirty="0" smtClean="0"/>
              <a:t>2016.</a:t>
            </a:r>
            <a:r>
              <a:rPr lang="en-US" sz="2400" dirty="0"/>
              <a:t> The Sparks Foundation connect with students of all financial backgrounds with experts, through which knowledge sharing enables equal sharing opportunity to all</a:t>
            </a:r>
            <a:r>
              <a:rPr lang="en-US" sz="2400" dirty="0" smtClean="0"/>
              <a:t>. TSF </a:t>
            </a:r>
            <a:r>
              <a:rPr lang="en-US" sz="2400" dirty="0"/>
              <a:t>helping students from all background to learn and connect with diverse people and help them to get ready to face the real-life challenges confidently.</a:t>
            </a:r>
            <a:endParaRPr lang="en-IN" sz="2400" dirty="0"/>
          </a:p>
        </p:txBody>
      </p:sp>
    </p:spTree>
    <p:extLst>
      <p:ext uri="{BB962C8B-B14F-4D97-AF65-F5344CB8AC3E}">
        <p14:creationId xmlns:p14="http://schemas.microsoft.com/office/powerpoint/2010/main" val="573710333"/>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2" name="breeze.wav"/>
          </p:stSnd>
        </p:sndAc>
      </p:transition>
    </mc:Choice>
    <mc:Fallback>
      <p:transition spd="slow" advTm="1000">
        <p:sndAc>
          <p:stSnd>
            <p:snd r:embed="rId2" name="breeze.wav"/>
          </p:stSnd>
        </p:sndAc>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P</a:t>
            </a:r>
            <a:r>
              <a:rPr lang="en-IN" dirty="0" smtClean="0"/>
              <a:t>rogram Offered By The Sparks Foundation</a:t>
            </a:r>
            <a:endParaRPr lang="en-IN" dirty="0"/>
          </a:p>
        </p:txBody>
      </p:sp>
      <p:sp>
        <p:nvSpPr>
          <p:cNvPr id="5" name="Content Placeholder 4"/>
          <p:cNvSpPr>
            <a:spLocks noGrp="1"/>
          </p:cNvSpPr>
          <p:nvPr>
            <p:ph idx="1"/>
          </p:nvPr>
        </p:nvSpPr>
        <p:spPr/>
        <p:txBody>
          <a:bodyPr>
            <a:normAutofit/>
          </a:bodyPr>
          <a:lstStyle/>
          <a:p>
            <a:r>
              <a:rPr lang="en-IN" sz="2400" dirty="0" smtClean="0"/>
              <a:t>Student Scholarship Program</a:t>
            </a:r>
          </a:p>
          <a:p>
            <a:r>
              <a:rPr lang="en-IN" sz="2400" dirty="0" smtClean="0"/>
              <a:t>Student Mentorship program</a:t>
            </a:r>
          </a:p>
          <a:p>
            <a:r>
              <a:rPr lang="en-IN" sz="2400" dirty="0" smtClean="0"/>
              <a:t>Student SOS program</a:t>
            </a:r>
          </a:p>
          <a:p>
            <a:r>
              <a:rPr lang="en-IN" sz="2400" dirty="0" smtClean="0"/>
              <a:t>Workshops</a:t>
            </a:r>
          </a:p>
          <a:p>
            <a:r>
              <a:rPr lang="en-IN" sz="2400" dirty="0" smtClean="0"/>
              <a:t>Corporate programs</a:t>
            </a:r>
          </a:p>
          <a:p>
            <a:r>
              <a:rPr lang="en-IN" sz="2400" dirty="0" smtClean="0"/>
              <a:t>GRIP</a:t>
            </a:r>
            <a:endParaRPr lang="en-IN" sz="2400"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70731" y="4890095"/>
            <a:ext cx="1839175" cy="183917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4496" y="2160589"/>
            <a:ext cx="2729506" cy="2729506"/>
          </a:xfrm>
          <a:prstGeom prst="rect">
            <a:avLst/>
          </a:prstGeom>
        </p:spPr>
      </p:pic>
    </p:spTree>
    <p:extLst>
      <p:ext uri="{BB962C8B-B14F-4D97-AF65-F5344CB8AC3E}">
        <p14:creationId xmlns:p14="http://schemas.microsoft.com/office/powerpoint/2010/main" val="4144439189"/>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2" name="breeze.wav"/>
          </p:stSnd>
        </p:sndAc>
      </p:transition>
    </mc:Choice>
    <mc:Fallback>
      <p:transition spd="slow" advTm="1000">
        <p:sndAc>
          <p:stSnd>
            <p:snd r:embed="rId2" name="breeze.wav"/>
          </p:stSnd>
        </p:sndAc>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1066" y="386366"/>
            <a:ext cx="8146223" cy="5975797"/>
          </a:xfrm>
          <a:prstGeom prst="rect">
            <a:avLst/>
          </a:prstGeom>
        </p:spPr>
      </p:pic>
    </p:spTree>
    <p:extLst>
      <p:ext uri="{BB962C8B-B14F-4D97-AF65-F5344CB8AC3E}">
        <p14:creationId xmlns:p14="http://schemas.microsoft.com/office/powerpoint/2010/main" val="937517525"/>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2" name="breeze.wav"/>
          </p:stSnd>
        </p:sndAc>
      </p:transition>
    </mc:Choice>
    <mc:Fallback>
      <p:transition spd="slow" advTm="1000">
        <p:sndAc>
          <p:stSnd>
            <p:snd r:embed="rId2" name="breeze.wav"/>
          </p:stSnd>
        </p:sndAc>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0405" y="191630"/>
            <a:ext cx="9225568" cy="2369880"/>
          </a:xfrm>
          <a:prstGeom prst="rect">
            <a:avLst/>
          </a:prstGeom>
        </p:spPr>
        <p:txBody>
          <a:bodyPr wrap="square">
            <a:spAutoFit/>
          </a:bodyPr>
          <a:lstStyle/>
          <a:p>
            <a:r>
              <a:rPr lang="en-US" sz="2400" b="0" i="0" u="none" strike="noStrike" dirty="0" smtClean="0">
                <a:solidFill>
                  <a:srgbClr val="111111"/>
                </a:solidFill>
                <a:effectLst/>
                <a:latin typeface="Arial" panose="020B0604020202020204" pitchFamily="34" charset="0"/>
              </a:rPr>
              <a:t>A social media strategy is a summary of everything you intend to do and hope to achieve on social media. In this article, you will learn the seven steps your company should follow to develop an effective social media marketing strategy.</a:t>
            </a:r>
            <a:endParaRPr lang="en-US" sz="2400" b="0" dirty="0" smtClean="0">
              <a:effectLst/>
            </a:endParaRPr>
          </a:p>
          <a:p>
            <a:r>
              <a:rPr lang="en-US" sz="2400" b="0" dirty="0" smtClean="0">
                <a:effectLst/>
              </a:rPr>
              <a:t/>
            </a:r>
            <a:br>
              <a:rPr lang="en-US" sz="2400" b="0" dirty="0" smtClean="0">
                <a:effectLst/>
              </a:rPr>
            </a:br>
            <a:r>
              <a:rPr lang="en-US" sz="2800" b="1" dirty="0"/>
              <a:t>Step 1</a:t>
            </a:r>
            <a:r>
              <a:rPr lang="en-US" sz="2400" b="1" dirty="0"/>
              <a:t>: </a:t>
            </a:r>
            <a:r>
              <a:rPr lang="en-US" sz="2800" b="1" dirty="0"/>
              <a:t>Review current social presence</a:t>
            </a:r>
            <a:endParaRPr lang="en-IN" sz="2800" dirty="0"/>
          </a:p>
        </p:txBody>
      </p:sp>
      <p:sp>
        <p:nvSpPr>
          <p:cNvPr id="3" name="Rectangle 2"/>
          <p:cNvSpPr/>
          <p:nvPr/>
        </p:nvSpPr>
        <p:spPr>
          <a:xfrm>
            <a:off x="497983" y="3346954"/>
            <a:ext cx="9624812" cy="2862322"/>
          </a:xfrm>
          <a:prstGeom prst="rect">
            <a:avLst/>
          </a:prstGeom>
        </p:spPr>
        <p:txBody>
          <a:bodyPr wrap="square">
            <a:spAutoFit/>
          </a:bodyPr>
          <a:lstStyle/>
          <a:p>
            <a:r>
              <a:rPr lang="en-US" sz="2400" b="0" i="0" u="none" strike="noStrike" dirty="0" smtClean="0">
                <a:solidFill>
                  <a:srgbClr val="111111"/>
                </a:solidFill>
                <a:effectLst/>
                <a:latin typeface="Arial" panose="020B0604020202020204" pitchFamily="34" charset="0"/>
              </a:rPr>
              <a:t>Some of the areas to consider when reviewing your company's social media presence are:</a:t>
            </a:r>
            <a:endParaRPr lang="en-US" sz="2400" b="0" dirty="0" smtClean="0">
              <a:effectLst/>
            </a:endParaRPr>
          </a:p>
          <a:p>
            <a:pPr marL="342900" indent="-342900">
              <a:buFont typeface="Arial" panose="020B0604020202020204" pitchFamily="34" charset="0"/>
              <a:buChar char="•"/>
            </a:pPr>
            <a:r>
              <a:rPr lang="en-US" sz="2400" b="0" i="0" u="none" strike="noStrike" dirty="0" smtClean="0">
                <a:solidFill>
                  <a:srgbClr val="111111"/>
                </a:solidFill>
                <a:effectLst/>
                <a:latin typeface="Arial" panose="020B0604020202020204" pitchFamily="34" charset="0"/>
              </a:rPr>
              <a:t>What networks are you currently active on?</a:t>
            </a:r>
            <a:endParaRPr lang="en-US" sz="2400" dirty="0"/>
          </a:p>
          <a:p>
            <a:pPr marL="342900" indent="-342900">
              <a:buFont typeface="Arial" panose="020B0604020202020204" pitchFamily="34" charset="0"/>
              <a:buChar char="•"/>
            </a:pPr>
            <a:r>
              <a:rPr lang="en-US" sz="2400" b="0" i="0" u="none" strike="noStrike" dirty="0" smtClean="0">
                <a:solidFill>
                  <a:srgbClr val="111111"/>
                </a:solidFill>
                <a:effectLst/>
                <a:latin typeface="Arial" panose="020B0604020202020204" pitchFamily="34" charset="0"/>
              </a:rPr>
              <a:t>Build your profile.</a:t>
            </a:r>
            <a:endParaRPr lang="en-US" sz="2400" dirty="0"/>
          </a:p>
          <a:p>
            <a:pPr marL="342900" indent="-342900">
              <a:buFont typeface="Arial" panose="020B0604020202020204" pitchFamily="34" charset="0"/>
              <a:buChar char="•"/>
            </a:pPr>
            <a:r>
              <a:rPr lang="en-US" sz="2400" b="0" i="0" u="none" strike="noStrike" dirty="0" smtClean="0">
                <a:solidFill>
                  <a:srgbClr val="111111"/>
                </a:solidFill>
                <a:effectLst/>
                <a:latin typeface="Arial" panose="020B0604020202020204" pitchFamily="34" charset="0"/>
              </a:rPr>
              <a:t>Which networks currently bring you the most value?</a:t>
            </a:r>
            <a:endParaRPr lang="en-US" sz="2400" dirty="0"/>
          </a:p>
          <a:p>
            <a:pPr marL="342900" indent="-342900">
              <a:buFont typeface="Arial" panose="020B0604020202020204" pitchFamily="34" charset="0"/>
              <a:buChar char="•"/>
            </a:pPr>
            <a:r>
              <a:rPr lang="en-US" sz="2400" b="0" i="0" u="none" strike="noStrike" dirty="0" smtClean="0">
                <a:solidFill>
                  <a:srgbClr val="111111"/>
                </a:solidFill>
                <a:effectLst/>
                <a:latin typeface="Arial" panose="020B0604020202020204" pitchFamily="34" charset="0"/>
              </a:rPr>
              <a:t>How do your profiles compare to those of your competitors</a:t>
            </a:r>
            <a:r>
              <a:rPr lang="en-US" b="0" i="0" u="none" strike="noStrike" dirty="0" smtClean="0">
                <a:solidFill>
                  <a:srgbClr val="111111"/>
                </a:solidFill>
                <a:effectLst/>
                <a:latin typeface="Arial" panose="020B0604020202020204" pitchFamily="34" charset="0"/>
              </a:rPr>
              <a:t>?</a:t>
            </a:r>
            <a:endParaRPr lang="en-US" b="0" dirty="0" smtClean="0">
              <a:effectLst/>
            </a:endParaRPr>
          </a:p>
          <a:p>
            <a:r>
              <a:rPr lang="en-US" dirty="0" smtClean="0"/>
              <a:t/>
            </a:r>
            <a:br>
              <a:rPr lang="en-US" dirty="0" smtClean="0"/>
            </a:br>
            <a:endParaRPr lang="en-IN" dirty="0"/>
          </a:p>
        </p:txBody>
      </p:sp>
    </p:spTree>
    <p:extLst>
      <p:ext uri="{BB962C8B-B14F-4D97-AF65-F5344CB8AC3E}">
        <p14:creationId xmlns:p14="http://schemas.microsoft.com/office/powerpoint/2010/main" val="3492176319"/>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2" name="breeze.wav"/>
          </p:stSnd>
        </p:sndAc>
      </p:transition>
    </mc:Choice>
    <mc:Fallback>
      <p:transition spd="slow" advTm="1000">
        <p:sndAc>
          <p:stSnd>
            <p:snd r:embed="rId2" name="breeze.wav"/>
          </p:stSnd>
        </p:sndAc>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0" y="2136339"/>
            <a:ext cx="6096000" cy="923330"/>
          </a:xfrm>
          <a:prstGeom prst="rect">
            <a:avLst/>
          </a:prstGeom>
        </p:spPr>
        <p:txBody>
          <a:bodyPr>
            <a:spAutoFit/>
          </a:bodyPr>
          <a:lstStyle/>
          <a:p>
            <a:endParaRPr lang="en-US" b="0" dirty="0" smtClean="0">
              <a:effectLst/>
            </a:endParaRPr>
          </a:p>
          <a:p>
            <a:r>
              <a:rPr lang="en-US" dirty="0" smtClean="0"/>
              <a:t/>
            </a:r>
            <a:br>
              <a:rPr lang="en-US" dirty="0" smtClean="0"/>
            </a:br>
            <a:endParaRPr lang="en-IN" dirty="0"/>
          </a:p>
        </p:txBody>
      </p:sp>
      <p:sp>
        <p:nvSpPr>
          <p:cNvPr id="3" name="Rectangle 2"/>
          <p:cNvSpPr/>
          <p:nvPr/>
        </p:nvSpPr>
        <p:spPr>
          <a:xfrm>
            <a:off x="309093" y="399244"/>
            <a:ext cx="7083380" cy="523220"/>
          </a:xfrm>
          <a:prstGeom prst="rect">
            <a:avLst/>
          </a:prstGeom>
        </p:spPr>
        <p:txBody>
          <a:bodyPr wrap="square">
            <a:spAutoFit/>
          </a:bodyPr>
          <a:lstStyle/>
          <a:p>
            <a:r>
              <a:rPr lang="en-US" sz="2800" b="1" i="0" u="none" strike="noStrike" dirty="0" smtClean="0">
                <a:solidFill>
                  <a:srgbClr val="111111"/>
                </a:solidFill>
                <a:effectLst/>
                <a:latin typeface="+mj-lt"/>
              </a:rPr>
              <a:t>Step 2: Define your ideal customer</a:t>
            </a:r>
            <a:endParaRPr lang="en-IN" sz="2800" dirty="0">
              <a:latin typeface="+mj-lt"/>
            </a:endParaRPr>
          </a:p>
        </p:txBody>
      </p:sp>
      <p:sp>
        <p:nvSpPr>
          <p:cNvPr id="4" name="Rectangle 3"/>
          <p:cNvSpPr/>
          <p:nvPr/>
        </p:nvSpPr>
        <p:spPr>
          <a:xfrm>
            <a:off x="746975" y="1442434"/>
            <a:ext cx="7907628" cy="3693319"/>
          </a:xfrm>
          <a:prstGeom prst="rect">
            <a:avLst/>
          </a:prstGeom>
        </p:spPr>
        <p:txBody>
          <a:bodyPr wrap="square">
            <a:spAutoFit/>
          </a:bodyPr>
          <a:lstStyle/>
          <a:p>
            <a:r>
              <a:rPr lang="en-US" sz="2400" b="0" i="0" u="none" strike="noStrike" dirty="0" smtClean="0">
                <a:solidFill>
                  <a:srgbClr val="111111"/>
                </a:solidFill>
                <a:effectLst/>
              </a:rPr>
              <a:t>In this step, you should be as specific as possible. Answer the following questions so you can create a specific buyer persona:</a:t>
            </a:r>
            <a:endParaRPr lang="en-US" sz="2400" b="0" dirty="0" smtClean="0">
              <a:effectLst/>
            </a:endParaRPr>
          </a:p>
          <a:p>
            <a:pPr marL="342900" indent="-342900">
              <a:buFont typeface="Arial" panose="020B0604020202020204" pitchFamily="34" charset="0"/>
              <a:buChar char="•"/>
            </a:pPr>
            <a:r>
              <a:rPr lang="en-US" sz="2400" b="0" i="0" u="none" strike="noStrike" dirty="0" smtClean="0">
                <a:solidFill>
                  <a:srgbClr val="111111"/>
                </a:solidFill>
                <a:effectLst/>
              </a:rPr>
              <a:t>Age</a:t>
            </a:r>
            <a:endParaRPr lang="en-US" sz="2400" b="0" dirty="0" smtClean="0">
              <a:effectLst/>
            </a:endParaRPr>
          </a:p>
          <a:p>
            <a:pPr marL="342900" indent="-342900">
              <a:buFont typeface="Arial" panose="020B0604020202020204" pitchFamily="34" charset="0"/>
              <a:buChar char="•"/>
            </a:pPr>
            <a:r>
              <a:rPr lang="en-US" sz="2400" b="0" i="0" u="none" strike="noStrike" dirty="0" smtClean="0">
                <a:solidFill>
                  <a:srgbClr val="111111"/>
                </a:solidFill>
                <a:effectLst/>
              </a:rPr>
              <a:t>Location</a:t>
            </a:r>
            <a:endParaRPr lang="en-US" sz="2400" b="0" dirty="0" smtClean="0">
              <a:effectLst/>
            </a:endParaRPr>
          </a:p>
          <a:p>
            <a:pPr marL="342900" indent="-342900">
              <a:buFont typeface="Arial" panose="020B0604020202020204" pitchFamily="34" charset="0"/>
              <a:buChar char="•"/>
            </a:pPr>
            <a:r>
              <a:rPr lang="en-US" sz="2400" b="0" i="0" u="none" strike="noStrike" dirty="0" smtClean="0">
                <a:solidFill>
                  <a:srgbClr val="111111"/>
                </a:solidFill>
                <a:effectLst/>
              </a:rPr>
              <a:t>Job title</a:t>
            </a:r>
          </a:p>
          <a:p>
            <a:pPr marL="342900" indent="-342900">
              <a:buFont typeface="Arial" panose="020B0604020202020204" pitchFamily="34" charset="0"/>
              <a:buChar char="•"/>
            </a:pPr>
            <a:r>
              <a:rPr lang="en-IN" sz="2400" dirty="0" smtClean="0"/>
              <a:t>Income</a:t>
            </a:r>
            <a:endParaRPr lang="en-US" sz="2400" b="0" dirty="0" smtClean="0">
              <a:effectLst/>
            </a:endParaRPr>
          </a:p>
          <a:p>
            <a:pPr marL="342900" indent="-342900">
              <a:buFont typeface="Arial" panose="020B0604020202020204" pitchFamily="34" charset="0"/>
              <a:buChar char="•"/>
            </a:pPr>
            <a:r>
              <a:rPr lang="en-US" sz="2400" b="0" i="0" u="none" strike="noStrike" dirty="0" smtClean="0">
                <a:solidFill>
                  <a:srgbClr val="111111"/>
                </a:solidFill>
                <a:effectLst/>
              </a:rPr>
              <a:t>Most used social network</a:t>
            </a:r>
            <a:endParaRPr lang="en-US" sz="2400" b="0" dirty="0" smtClean="0">
              <a:effectLst/>
            </a:endParaRPr>
          </a:p>
          <a:p>
            <a:r>
              <a:rPr lang="en-US" dirty="0" smtClean="0"/>
              <a:t/>
            </a:r>
            <a:br>
              <a:rPr lang="en-US" dirty="0" smtClean="0"/>
            </a:br>
            <a:endParaRPr lang="en-IN" sz="2400" dirty="0"/>
          </a:p>
        </p:txBody>
      </p:sp>
      <p:sp>
        <p:nvSpPr>
          <p:cNvPr id="5" name="Rectangle 4"/>
          <p:cNvSpPr/>
          <p:nvPr/>
        </p:nvSpPr>
        <p:spPr>
          <a:xfrm>
            <a:off x="5375605" y="2981583"/>
            <a:ext cx="4597758" cy="923330"/>
          </a:xfrm>
          <a:prstGeom prst="rect">
            <a:avLst/>
          </a:prstGeom>
        </p:spPr>
        <p:txBody>
          <a:bodyPr wrap="square">
            <a:spAutoFit/>
          </a:bodyPr>
          <a:lstStyle/>
          <a:p>
            <a:endParaRPr lang="en-IN" b="0" dirty="0" smtClean="0">
              <a:effectLst/>
            </a:endParaRPr>
          </a:p>
          <a:p>
            <a:r>
              <a:rPr lang="en-IN" b="0" dirty="0" smtClean="0">
                <a:effectLst/>
              </a:rPr>
              <a:t/>
            </a:r>
            <a:br>
              <a:rPr lang="en-IN" b="0" dirty="0" smtClean="0">
                <a:effectLst/>
              </a:rPr>
            </a:br>
            <a:endParaRPr lang="en-IN"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54603" y="4357016"/>
            <a:ext cx="2114550" cy="2162175"/>
          </a:xfrm>
          <a:prstGeom prst="rect">
            <a:avLst/>
          </a:prstGeom>
        </p:spPr>
      </p:pic>
      <p:pic>
        <p:nvPicPr>
          <p:cNvPr id="7" name="chilled-acoustic-indie-folk-instrumental-background-music-for-videos-57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947843032"/>
      </p:ext>
    </p:extLst>
  </p:cSld>
  <p:clrMapOvr>
    <a:masterClrMapping/>
  </p:clrMapOvr>
  <mc:AlternateContent xmlns:mc="http://schemas.openxmlformats.org/markup-compatibility/2006">
    <mc:Choice xmlns:p14="http://schemas.microsoft.com/office/powerpoint/2010/main" Requires="p14">
      <p:transition spd="slow" p14:dur="2000" advTm="10000">
        <p:sndAc>
          <p:endSnd/>
        </p:sndAc>
      </p:transition>
    </mc:Choice>
    <mc:Fallback>
      <p:transition spd="slow" advTm="10000">
        <p:sndAc>
          <p:end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0" y="2136339"/>
            <a:ext cx="6096000" cy="923330"/>
          </a:xfrm>
          <a:prstGeom prst="rect">
            <a:avLst/>
          </a:prstGeom>
        </p:spPr>
        <p:txBody>
          <a:bodyPr>
            <a:spAutoFit/>
          </a:bodyPr>
          <a:lstStyle/>
          <a:p>
            <a:endParaRPr lang="en-US" b="0" dirty="0" smtClean="0">
              <a:effectLst/>
            </a:endParaRPr>
          </a:p>
          <a:p>
            <a:r>
              <a:rPr lang="en-US" dirty="0" smtClean="0"/>
              <a:t/>
            </a:r>
            <a:br>
              <a:rPr lang="en-US" dirty="0" smtClean="0"/>
            </a:br>
            <a:endParaRPr lang="en-IN" dirty="0"/>
          </a:p>
        </p:txBody>
      </p:sp>
      <p:sp>
        <p:nvSpPr>
          <p:cNvPr id="4" name="Rectangle 3"/>
          <p:cNvSpPr/>
          <p:nvPr/>
        </p:nvSpPr>
        <p:spPr>
          <a:xfrm>
            <a:off x="296214" y="978794"/>
            <a:ext cx="8300264" cy="3970318"/>
          </a:xfrm>
          <a:prstGeom prst="rect">
            <a:avLst/>
          </a:prstGeom>
        </p:spPr>
        <p:txBody>
          <a:bodyPr wrap="square">
            <a:spAutoFit/>
          </a:bodyPr>
          <a:lstStyle/>
          <a:p>
            <a:r>
              <a:rPr lang="en-US" dirty="0" smtClean="0"/>
              <a:t/>
            </a:r>
            <a:br>
              <a:rPr lang="en-US" dirty="0" smtClean="0"/>
            </a:br>
            <a:r>
              <a:rPr lang="en-IN" sz="3600" b="1" dirty="0"/>
              <a:t>Step 3: Create a social media mission statement.</a:t>
            </a:r>
            <a:endParaRPr lang="en-IN" sz="3600" b="0" dirty="0" smtClean="0">
              <a:effectLst/>
            </a:endParaRPr>
          </a:p>
          <a:p>
            <a:r>
              <a:rPr lang="en-IN" b="0" dirty="0" smtClean="0">
                <a:effectLst/>
              </a:rPr>
              <a:t/>
            </a:r>
            <a:br>
              <a:rPr lang="en-IN" b="0" dirty="0" smtClean="0">
                <a:effectLst/>
              </a:rPr>
            </a:br>
            <a:r>
              <a:rPr lang="en-US" sz="2400" dirty="0"/>
              <a:t>A social media mission statement will guide your future actions, so think it through. This statement makes it clear what you plan to use your social media presence for and should reflect your brand identity. Think about your ideal customer when formulating this </a:t>
            </a:r>
            <a:r>
              <a:rPr lang="en-US" sz="2400" dirty="0" smtClean="0"/>
              <a:t>statement.</a:t>
            </a:r>
            <a:r>
              <a:rPr lang="en-US" sz="2400" b="0" i="0" u="none" strike="noStrike" dirty="0" smtClean="0">
                <a:solidFill>
                  <a:srgbClr val="111111"/>
                </a:solidFill>
                <a:effectLst/>
                <a:latin typeface="Arial" panose="020B0604020202020204" pitchFamily="34" charset="0"/>
              </a:rPr>
              <a:t> Income</a:t>
            </a:r>
            <a:endParaRPr lang="en-US" sz="2400" b="0" dirty="0" smtClean="0">
              <a:effectLst/>
            </a:endParaRPr>
          </a:p>
          <a:p>
            <a:endParaRPr lang="en-IN" sz="2400" dirty="0"/>
          </a:p>
        </p:txBody>
      </p:sp>
      <p:sp>
        <p:nvSpPr>
          <p:cNvPr id="5" name="Rectangle 4"/>
          <p:cNvSpPr/>
          <p:nvPr/>
        </p:nvSpPr>
        <p:spPr>
          <a:xfrm>
            <a:off x="5375605" y="2981583"/>
            <a:ext cx="4597758" cy="923330"/>
          </a:xfrm>
          <a:prstGeom prst="rect">
            <a:avLst/>
          </a:prstGeom>
        </p:spPr>
        <p:txBody>
          <a:bodyPr wrap="square">
            <a:spAutoFit/>
          </a:bodyPr>
          <a:lstStyle/>
          <a:p>
            <a:endParaRPr lang="en-IN" b="0" dirty="0" smtClean="0">
              <a:effectLst/>
            </a:endParaRPr>
          </a:p>
          <a:p>
            <a:r>
              <a:rPr lang="en-IN" b="0" dirty="0" smtClean="0">
                <a:effectLst/>
              </a:rPr>
              <a:t/>
            </a:r>
            <a:br>
              <a:rPr lang="en-IN" b="0" dirty="0" smtClean="0">
                <a:effectLst/>
              </a:rPr>
            </a:br>
            <a:endParaRPr lang="en-IN"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3717" y="4714875"/>
            <a:ext cx="2143125" cy="2143125"/>
          </a:xfrm>
          <a:prstGeom prst="rect">
            <a:avLst/>
          </a:prstGeom>
        </p:spPr>
      </p:pic>
    </p:spTree>
    <p:extLst>
      <p:ext uri="{BB962C8B-B14F-4D97-AF65-F5344CB8AC3E}">
        <p14:creationId xmlns:p14="http://schemas.microsoft.com/office/powerpoint/2010/main" val="1416455777"/>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2" name="breeze.wav"/>
          </p:stSnd>
        </p:sndAc>
      </p:transition>
    </mc:Choice>
    <mc:Fallback>
      <p:transition spd="slow" advTm="1000">
        <p:sndAc>
          <p:stSnd>
            <p:snd r:embed="rId2" name="breeze.wav"/>
          </p:stSnd>
        </p:sndAc>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1972" y="631064"/>
            <a:ext cx="8770513" cy="1384995"/>
          </a:xfrm>
          <a:prstGeom prst="rect">
            <a:avLst/>
          </a:prstGeom>
        </p:spPr>
        <p:txBody>
          <a:bodyPr wrap="square">
            <a:spAutoFit/>
          </a:bodyPr>
          <a:lstStyle/>
          <a:p>
            <a:r>
              <a:rPr lang="en-US" sz="2800" b="1" i="0" u="none" strike="noStrike" dirty="0" smtClean="0">
                <a:solidFill>
                  <a:srgbClr val="111111"/>
                </a:solidFill>
                <a:effectLst/>
                <a:latin typeface="+mj-lt"/>
              </a:rPr>
              <a:t>Step 4: Identify key success metrics</a:t>
            </a:r>
            <a:endParaRPr lang="en-US" sz="2800" b="0" dirty="0" smtClean="0">
              <a:effectLst/>
              <a:latin typeface="+mj-lt"/>
            </a:endParaRPr>
          </a:p>
          <a:p>
            <a:r>
              <a:rPr lang="en-US" sz="2800" dirty="0" smtClean="0">
                <a:latin typeface="+mj-lt"/>
              </a:rPr>
              <a:t/>
            </a:r>
            <a:br>
              <a:rPr lang="en-US" sz="2800" dirty="0" smtClean="0">
                <a:latin typeface="+mj-lt"/>
              </a:rPr>
            </a:br>
            <a:r>
              <a:rPr lang="en-US" sz="2800" dirty="0">
                <a:latin typeface="+mj-lt"/>
              </a:rPr>
              <a:t>Some of the metrics includes:</a:t>
            </a:r>
            <a:endParaRPr lang="en-IN" sz="2800" dirty="0">
              <a:latin typeface="+mj-lt"/>
            </a:endParaRPr>
          </a:p>
        </p:txBody>
      </p:sp>
      <p:sp>
        <p:nvSpPr>
          <p:cNvPr id="5" name="Rectangle 4"/>
          <p:cNvSpPr/>
          <p:nvPr/>
        </p:nvSpPr>
        <p:spPr>
          <a:xfrm>
            <a:off x="734096" y="2550019"/>
            <a:ext cx="8912180" cy="4955203"/>
          </a:xfrm>
          <a:prstGeom prst="rect">
            <a:avLst/>
          </a:prstGeom>
        </p:spPr>
        <p:txBody>
          <a:bodyPr wrap="square">
            <a:spAutoFit/>
          </a:bodyPr>
          <a:lstStyle/>
          <a:p>
            <a:pPr marL="342900" indent="-342900">
              <a:buFont typeface="Arial" panose="020B0604020202020204" pitchFamily="34" charset="0"/>
              <a:buChar char="•"/>
            </a:pPr>
            <a:r>
              <a:rPr lang="en-IN" sz="2400" dirty="0" smtClean="0">
                <a:solidFill>
                  <a:srgbClr val="111111"/>
                </a:solidFill>
              </a:rPr>
              <a:t>Conversion rate</a:t>
            </a:r>
            <a:endParaRPr lang="en-IN" sz="2400" dirty="0"/>
          </a:p>
          <a:p>
            <a:pPr marL="342900" indent="-342900">
              <a:buFont typeface="Arial" panose="020B0604020202020204" pitchFamily="34" charset="0"/>
              <a:buChar char="•"/>
            </a:pPr>
            <a:r>
              <a:rPr lang="en-US" sz="2400" dirty="0" smtClean="0"/>
              <a:t>Time spent on the website</a:t>
            </a:r>
          </a:p>
          <a:p>
            <a:pPr marL="342900" indent="-342900">
              <a:buFont typeface="Arial" panose="020B0604020202020204" pitchFamily="34" charset="0"/>
              <a:buChar char="•"/>
            </a:pPr>
            <a:r>
              <a:rPr lang="en-US" sz="2400" dirty="0" smtClean="0"/>
              <a:t>Reach</a:t>
            </a:r>
          </a:p>
          <a:p>
            <a:pPr marL="342900" indent="-342900">
              <a:buFont typeface="Arial" panose="020B0604020202020204" pitchFamily="34" charset="0"/>
              <a:buChar char="•"/>
            </a:pPr>
            <a:r>
              <a:rPr lang="en-US" sz="2400" dirty="0" smtClean="0"/>
              <a:t>Brand mentions</a:t>
            </a:r>
            <a:endParaRPr lang="en-IN" sz="2400" dirty="0"/>
          </a:p>
          <a:p>
            <a:pPr marL="342900" indent="-342900">
              <a:buFont typeface="Arial" panose="020B0604020202020204" pitchFamily="34" charset="0"/>
              <a:buChar char="•"/>
            </a:pPr>
            <a:r>
              <a:rPr lang="en-IN" sz="2400" dirty="0" smtClean="0"/>
              <a:t>Total shares</a:t>
            </a:r>
          </a:p>
          <a:p>
            <a:r>
              <a:rPr lang="en-IN" sz="2800" dirty="0"/>
              <a:t/>
            </a:r>
            <a:br>
              <a:rPr lang="en-IN" sz="2800" dirty="0"/>
            </a:br>
            <a:r>
              <a:rPr lang="en-US" sz="2800" dirty="0"/>
              <a:t/>
            </a:r>
            <a:br>
              <a:rPr lang="en-US" sz="2800" dirty="0"/>
            </a:br>
            <a:r>
              <a:rPr lang="en-US" sz="2800" dirty="0"/>
              <a:t/>
            </a:r>
            <a:br>
              <a:rPr lang="en-US" sz="2800" dirty="0"/>
            </a:br>
            <a:r>
              <a:rPr lang="en-IN" sz="2800" dirty="0"/>
              <a:t/>
            </a:r>
            <a:br>
              <a:rPr lang="en-IN" sz="2800" dirty="0"/>
            </a:br>
            <a:endParaRPr lang="en-US" sz="2800" dirty="0"/>
          </a:p>
          <a:p>
            <a:r>
              <a:rPr lang="en-US" sz="2800" dirty="0"/>
              <a:t/>
            </a:r>
            <a:br>
              <a:rPr lang="en-US" sz="2800" dirty="0"/>
            </a:br>
            <a:endParaRPr lang="en-IN" sz="2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74846" y="4846212"/>
            <a:ext cx="1905000" cy="1905000"/>
          </a:xfrm>
          <a:prstGeom prst="rect">
            <a:avLst/>
          </a:prstGeom>
        </p:spPr>
      </p:pic>
    </p:spTree>
    <p:extLst>
      <p:ext uri="{BB962C8B-B14F-4D97-AF65-F5344CB8AC3E}">
        <p14:creationId xmlns:p14="http://schemas.microsoft.com/office/powerpoint/2010/main" val="2154726699"/>
      </p:ext>
    </p:extLst>
  </p:cSld>
  <p:clrMapOvr>
    <a:masterClrMapping/>
  </p:clrMapOvr>
  <mc:AlternateContent xmlns:mc="http://schemas.openxmlformats.org/markup-compatibility/2006">
    <mc:Choice xmlns:p14="http://schemas.microsoft.com/office/powerpoint/2010/main" Requires="p14">
      <p:transition spd="slow" p14:dur="2000" advTm="1000"/>
    </mc:Choice>
    <mc:Fallback>
      <p:transition spd="slow" advTm="1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72732" y="824248"/>
            <a:ext cx="9169757" cy="7109639"/>
          </a:xfrm>
          <a:prstGeom prst="rect">
            <a:avLst/>
          </a:prstGeom>
        </p:spPr>
        <p:txBody>
          <a:bodyPr wrap="square">
            <a:spAutoFit/>
          </a:bodyPr>
          <a:lstStyle/>
          <a:p>
            <a:r>
              <a:rPr lang="en-US" sz="2400" b="1" dirty="0" smtClean="0"/>
              <a:t>Step 5: Create and curate engaging content.</a:t>
            </a:r>
          </a:p>
          <a:p>
            <a:endParaRPr lang="en-US" sz="2800" b="1" dirty="0" smtClean="0"/>
          </a:p>
          <a:p>
            <a:endParaRPr lang="en-US" sz="2800" dirty="0" smtClean="0"/>
          </a:p>
          <a:p>
            <a:r>
              <a:rPr lang="en-US" sz="2400" dirty="0" smtClean="0"/>
              <a:t>Here are some examples of content you can create:</a:t>
            </a:r>
          </a:p>
          <a:p>
            <a:pPr marL="457200" indent="-457200">
              <a:buFont typeface="Arial" panose="020B0604020202020204" pitchFamily="34" charset="0"/>
              <a:buChar char="•"/>
            </a:pPr>
            <a:r>
              <a:rPr lang="en-US" sz="2400" dirty="0" smtClean="0"/>
              <a:t>Images</a:t>
            </a:r>
          </a:p>
          <a:p>
            <a:pPr marL="457200" indent="-457200">
              <a:buFont typeface="Arial" panose="020B0604020202020204" pitchFamily="34" charset="0"/>
              <a:buChar char="•"/>
            </a:pPr>
            <a:r>
              <a:rPr lang="en-IN" sz="2400" dirty="0" smtClean="0"/>
              <a:t>Videos</a:t>
            </a:r>
          </a:p>
          <a:p>
            <a:pPr marL="457200" indent="-457200">
              <a:buFont typeface="Arial" panose="020B0604020202020204" pitchFamily="34" charset="0"/>
              <a:buChar char="•"/>
            </a:pPr>
            <a:r>
              <a:rPr lang="en-IN" sz="2400" dirty="0" smtClean="0"/>
              <a:t>Blog posts</a:t>
            </a:r>
          </a:p>
          <a:p>
            <a:pPr marL="457200" indent="-457200">
              <a:buFont typeface="Arial" panose="020B0604020202020204" pitchFamily="34" charset="0"/>
              <a:buChar char="•"/>
            </a:pPr>
            <a:r>
              <a:rPr lang="en-IN" sz="2400" dirty="0" smtClean="0">
                <a:solidFill>
                  <a:srgbClr val="111111"/>
                </a:solidFill>
                <a:latin typeface="Arial" panose="020B0604020202020204" pitchFamily="34" charset="0"/>
              </a:rPr>
              <a:t>Company </a:t>
            </a:r>
            <a:r>
              <a:rPr lang="en-IN" sz="2400" dirty="0">
                <a:solidFill>
                  <a:srgbClr val="111111"/>
                </a:solidFill>
                <a:latin typeface="Arial" panose="020B0604020202020204" pitchFamily="34" charset="0"/>
              </a:rPr>
              <a:t>news</a:t>
            </a:r>
            <a:endParaRPr lang="en-IN" sz="2400" dirty="0"/>
          </a:p>
          <a:p>
            <a:pPr marL="457200" indent="-457200">
              <a:buFont typeface="Arial" panose="020B0604020202020204" pitchFamily="34" charset="0"/>
              <a:buChar char="•"/>
            </a:pPr>
            <a:r>
              <a:rPr lang="en-IN" sz="2400" dirty="0" smtClean="0">
                <a:solidFill>
                  <a:srgbClr val="111111"/>
                </a:solidFill>
                <a:latin typeface="Arial" panose="020B0604020202020204" pitchFamily="34" charset="0"/>
              </a:rPr>
              <a:t>Infographics</a:t>
            </a:r>
            <a:endParaRPr lang="en-IN" sz="2400" dirty="0"/>
          </a:p>
          <a:p>
            <a:pPr marL="457200" indent="-457200">
              <a:buFont typeface="Arial" panose="020B0604020202020204" pitchFamily="34" charset="0"/>
              <a:buChar char="•"/>
            </a:pPr>
            <a:r>
              <a:rPr lang="en-IN" sz="2400" dirty="0" smtClean="0">
                <a:solidFill>
                  <a:srgbClr val="111111"/>
                </a:solidFill>
                <a:latin typeface="Arial" panose="020B0604020202020204" pitchFamily="34" charset="0"/>
              </a:rPr>
              <a:t>E-books</a:t>
            </a:r>
            <a:endParaRPr lang="en-IN" sz="2400" dirty="0"/>
          </a:p>
          <a:p>
            <a:r>
              <a:rPr lang="en-IN" sz="2800" dirty="0"/>
              <a:t/>
            </a:r>
            <a:br>
              <a:rPr lang="en-IN" sz="2800" dirty="0"/>
            </a:br>
            <a:r>
              <a:rPr lang="en-US" sz="2800" dirty="0"/>
              <a:t/>
            </a:r>
            <a:br>
              <a:rPr lang="en-US" sz="2800" dirty="0"/>
            </a:br>
            <a:r>
              <a:rPr lang="en-US" sz="2800" dirty="0"/>
              <a:t/>
            </a:r>
            <a:br>
              <a:rPr lang="en-US" sz="2800" dirty="0"/>
            </a:br>
            <a:r>
              <a:rPr lang="en-IN" sz="2800" dirty="0"/>
              <a:t/>
            </a:r>
            <a:br>
              <a:rPr lang="en-IN" sz="2800" dirty="0"/>
            </a:br>
            <a:endParaRPr lang="en-US" sz="2800" dirty="0"/>
          </a:p>
          <a:p>
            <a:r>
              <a:rPr lang="en-US" sz="2800" dirty="0"/>
              <a:t/>
            </a:r>
            <a:br>
              <a:rPr lang="en-US" sz="2800" dirty="0"/>
            </a:br>
            <a:endParaRPr lang="en-IN" sz="28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93226" y="3369970"/>
            <a:ext cx="2086378" cy="2607973"/>
          </a:xfrm>
          <a:prstGeom prst="rect">
            <a:avLst/>
          </a:prstGeom>
        </p:spPr>
      </p:pic>
    </p:spTree>
    <p:extLst>
      <p:ext uri="{BB962C8B-B14F-4D97-AF65-F5344CB8AC3E}">
        <p14:creationId xmlns:p14="http://schemas.microsoft.com/office/powerpoint/2010/main" val="3288065750"/>
      </p:ext>
    </p:extLst>
  </p:cSld>
  <p:clrMapOvr>
    <a:masterClrMapping/>
  </p:clrMapOvr>
  <mc:AlternateContent xmlns:mc="http://schemas.openxmlformats.org/markup-compatibility/2006">
    <mc:Choice xmlns:p14="http://schemas.microsoft.com/office/powerpoint/2010/main" Requires="p14">
      <p:transition spd="slow" p14:dur="2000" advTm="1000">
        <p:sndAc>
          <p:stSnd>
            <p:snd r:embed="rId2" name="breeze.wav"/>
          </p:stSnd>
        </p:sndAc>
      </p:transition>
    </mc:Choice>
    <mc:Fallback>
      <p:transition spd="slow" advTm="1000">
        <p:sndAc>
          <p:stSnd>
            <p:snd r:embed="rId2" name="breeze.wav"/>
          </p:stSnd>
        </p:sndAc>
      </p:transition>
    </mc:Fallback>
  </mc:AlternateContent>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400</TotalTime>
  <Words>458</Words>
  <Application>Microsoft Office PowerPoint</Application>
  <PresentationFormat>Widescreen</PresentationFormat>
  <Paragraphs>71</Paragraphs>
  <Slides>12</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Trebuchet MS</vt:lpstr>
      <vt:lpstr>Wingdings 3</vt:lpstr>
      <vt:lpstr>Facet</vt:lpstr>
      <vt:lpstr>Marketing Plan: Social Media for The Sparks Foundation (TSF) #task1  </vt:lpstr>
      <vt:lpstr>About Sparks Foundation</vt:lpstr>
      <vt:lpstr>Program Offered By The Sparks Foundation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Conclusion: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Plan: Social Media for The Sparks Foundation (TSF)</dc:title>
  <dc:creator>sweta</dc:creator>
  <cp:lastModifiedBy>sweta</cp:lastModifiedBy>
  <cp:revision>40</cp:revision>
  <dcterms:created xsi:type="dcterms:W3CDTF">2021-08-05T11:21:51Z</dcterms:created>
  <dcterms:modified xsi:type="dcterms:W3CDTF">2021-08-07T13:08:07Z</dcterms:modified>
</cp:coreProperties>
</file>

<file path=docProps/thumbnail.jpeg>
</file>